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4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41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92" r:id="rId13"/>
    <p:sldId id="393" r:id="rId14"/>
    <p:sldId id="387" r:id="rId15"/>
    <p:sldId id="391" r:id="rId16"/>
    <p:sldId id="389" r:id="rId17"/>
    <p:sldId id="390" r:id="rId18"/>
    <p:sldId id="271" r:id="rId19"/>
    <p:sldId id="363" r:id="rId20"/>
    <p:sldId id="361" r:id="rId21"/>
    <p:sldId id="365" r:id="rId22"/>
    <p:sldId id="372" r:id="rId23"/>
    <p:sldId id="373" r:id="rId24"/>
    <p:sldId id="378" r:id="rId25"/>
    <p:sldId id="362" r:id="rId26"/>
    <p:sldId id="371" r:id="rId27"/>
    <p:sldId id="366" r:id="rId28"/>
    <p:sldId id="367" r:id="rId29"/>
    <p:sldId id="368" r:id="rId30"/>
    <p:sldId id="369" r:id="rId31"/>
    <p:sldId id="370" r:id="rId32"/>
    <p:sldId id="377" r:id="rId33"/>
    <p:sldId id="380" r:id="rId34"/>
    <p:sldId id="381" r:id="rId35"/>
    <p:sldId id="382" r:id="rId36"/>
    <p:sldId id="383" r:id="rId37"/>
    <p:sldId id="360" r:id="rId38"/>
    <p:sldId id="346" r:id="rId39"/>
    <p:sldId id="277" r:id="rId40"/>
  </p:sldIdLst>
  <p:sldSz cx="12192000" cy="6858000"/>
  <p:notesSz cx="6858000" cy="9144000"/>
  <p:embeddedFontLs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Open Sans" pitchFamily="2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92"/>
            <p14:sldId id="393"/>
            <p14:sldId id="387"/>
            <p14:sldId id="391"/>
            <p14:sldId id="389"/>
            <p14:sldId id="390"/>
            <p14:sldId id="271"/>
            <p14:sldId id="363"/>
            <p14:sldId id="361"/>
            <p14:sldId id="365"/>
            <p14:sldId id="372"/>
            <p14:sldId id="373"/>
            <p14:sldId id="378"/>
            <p14:sldId id="362"/>
            <p14:sldId id="371"/>
            <p14:sldId id="366"/>
            <p14:sldId id="367"/>
            <p14:sldId id="368"/>
            <p14:sldId id="369"/>
            <p14:sldId id="370"/>
            <p14:sldId id="377"/>
            <p14:sldId id="380"/>
            <p14:sldId id="381"/>
            <p14:sldId id="382"/>
            <p14:sldId id="383"/>
          </p14:sldIdLst>
        </p14:section>
        <p14:section name="Coffee" id="{108F969E-DE8A-4E45-AEFC-E957DF112047}">
          <p14:sldIdLst>
            <p14:sldId id="360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6"/>
    <p:restoredTop sz="87710"/>
  </p:normalViewPr>
  <p:slideViewPr>
    <p:cSldViewPr snapToGrid="0">
      <p:cViewPr>
        <p:scale>
          <a:sx n="102" d="100"/>
          <a:sy n="102" d="100"/>
        </p:scale>
        <p:origin x="107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1.svg"/><Relationship Id="rId7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5.png"/><Relationship Id="rId7" Type="http://schemas.openxmlformats.org/officeDocument/2006/relationships/image" Target="../media/image21.sv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7.png"/><Relationship Id="rId10" Type="http://schemas.openxmlformats.org/officeDocument/2006/relationships/image" Target="../media/image24.png"/><Relationship Id="rId4" Type="http://schemas.openxmlformats.org/officeDocument/2006/relationships/image" Target="../media/image46.jp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  <a:p>
            <a:r>
              <a:rPr lang="en-US" dirty="0"/>
              <a:t>From Farm to Cup</a:t>
            </a:r>
          </a:p>
          <a:p>
            <a:r>
              <a:rPr lang="en-US" dirty="0"/>
              <a:t>Demo – prepare with a bunch of cups close to the stage</a:t>
            </a:r>
          </a:p>
          <a:p>
            <a:r>
              <a:rPr lang="en-US" dirty="0"/>
              <a:t>Key Takeaways – A brew recipe</a:t>
            </a:r>
          </a:p>
          <a:p>
            <a:r>
              <a:rPr lang="en-US" dirty="0"/>
              <a:t>Please ask questions along the 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2E2F83-C384-BEB4-AEB5-B0974320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C1943C-09AD-7193-13B7-79C0BB32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journey in Specialty Coffee</a:t>
            </a:r>
          </a:p>
          <a:p>
            <a:pPr lvl="1"/>
            <a:r>
              <a:rPr lang="en-US" dirty="0"/>
              <a:t>SSCC 2023, presentation from x about Colombia farms having a hard time finding people because cocaine pays more.</a:t>
            </a:r>
          </a:p>
          <a:p>
            <a:pPr lvl="1"/>
            <a:r>
              <a:rPr lang="en-US" dirty="0"/>
              <a:t>Climate change</a:t>
            </a:r>
          </a:p>
          <a:p>
            <a:pPr lvl="1"/>
            <a:r>
              <a:rPr lang="en-US" dirty="0"/>
              <a:t>Commodity coffee prices, how much the farmer gets</a:t>
            </a:r>
          </a:p>
          <a:p>
            <a:r>
              <a:rPr lang="en-US" dirty="0"/>
              <a:t>Brew recipe</a:t>
            </a:r>
          </a:p>
          <a:p>
            <a:r>
              <a:rPr lang="en-US" dirty="0"/>
              <a:t>Origins of coffee? Goat story?</a:t>
            </a:r>
          </a:p>
        </p:txBody>
      </p:sp>
    </p:spTree>
    <p:extLst>
      <p:ext uri="{BB962C8B-B14F-4D97-AF65-F5344CB8AC3E}">
        <p14:creationId xmlns:p14="http://schemas.microsoft.com/office/powerpoint/2010/main" val="266202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B725-BE2B-9166-36EB-A753EF5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vs Specialty Coffee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7910-C2BE-F670-904E-2080BBEB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Price “C-price”</a:t>
            </a:r>
          </a:p>
          <a:p>
            <a:r>
              <a:rPr lang="en-US" dirty="0"/>
              <a:t>How do I know it’s specialty? More info and traceability is a good indicator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Arabica vs Robusta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  <a:p>
            <a:r>
              <a:rPr lang="en-US" dirty="0"/>
              <a:t>Varietals, development of varietals, leaf rust resilience</a:t>
            </a:r>
          </a:p>
          <a:p>
            <a:r>
              <a:rPr lang="en-US" dirty="0"/>
              <a:t>Coffee family tree</a:t>
            </a:r>
          </a:p>
        </p:txBody>
      </p:sp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Caffeine is bitter</a:t>
            </a:r>
          </a:p>
          <a:p>
            <a:r>
              <a:rPr lang="en-US" dirty="0"/>
              <a:t>Light vs dark roast? volume vs weight in roast level</a:t>
            </a:r>
          </a:p>
          <a:p>
            <a:r>
              <a:rPr lang="en-US" dirty="0"/>
              <a:t>Arabica vs Robusta (robusta has more)</a:t>
            </a:r>
          </a:p>
          <a:p>
            <a:r>
              <a:rPr lang="en-US" dirty="0"/>
              <a:t>Caffeine comparisons? (James Hoffman video?</a:t>
            </a:r>
            <a:br>
              <a:rPr lang="en-US" dirty="0"/>
            </a:br>
            <a:r>
              <a:rPr lang="en-US" dirty="0"/>
              <a:t>It varies extremely widely in cafés</a:t>
            </a:r>
          </a:p>
          <a:p>
            <a:r>
              <a:rPr lang="en-US" dirty="0"/>
              <a:t>What about decaf?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1" y="0"/>
            <a:ext cx="681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1B1-AA50-F8C3-D67E-AF96CBC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A42-69F8-36CF-E987-329122F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BB67-FA68-9658-87B5-B8FD5E78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Exists in specialty coffee too, though much more rare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25B495-18A8-F3E9-9A17-B3640F36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vs Wine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8282DB-03F6-83A2-2CF9-19E2B170C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6991298" cy="4591050"/>
          </a:xfrm>
        </p:spPr>
        <p:txBody>
          <a:bodyPr/>
          <a:lstStyle/>
          <a:p>
            <a:r>
              <a:rPr lang="en-US" dirty="0"/>
              <a:t>Flavor compounds</a:t>
            </a:r>
          </a:p>
          <a:p>
            <a:pPr lvl="1"/>
            <a:r>
              <a:rPr lang="en-US" dirty="0"/>
              <a:t>“Analytical chemistry studies have identified on the order of </a:t>
            </a:r>
            <a:r>
              <a:rPr lang="en-US" i="1" dirty="0"/>
              <a:t>over 1,000 volatile compounds</a:t>
            </a:r>
            <a:r>
              <a:rPr lang="en-US" dirty="0"/>
              <a:t> in both roasted coffee and wine. However, in both beverages only a small proportion of these compounds are present above human odor thresholds and directly contribute to perceived aroma.”</a:t>
            </a:r>
          </a:p>
          <a:p>
            <a:r>
              <a:rPr lang="en-US" dirty="0"/>
              <a:t>Pretentiousness - Can feel elitist but I’d like to think it often comes from a desire to accurately describe the coffee with as much traceability as possible to give justice to the farm and the process, so let’s demystify it together today</a:t>
            </a:r>
          </a:p>
          <a:p>
            <a:r>
              <a:rPr lang="en-US" dirty="0"/>
              <a:t>Drinking temperature, flavor perception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4B0A9F1C-441D-CDB0-DE07-94A495252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F2DF-85E9-39AB-A8BE-BB11B9C6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F403-6F0D-E5FD-F532-5621B03D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– Planting,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2E487-A57B-E5C4-6912-3F558343C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Coffee is a fruit</a:t>
            </a:r>
          </a:p>
          <a:p>
            <a:r>
              <a:rPr lang="en-US" dirty="0"/>
              <a:t>Coffee is hard to harvest with machines because they grow in mountainous terrain, rarely flat (some exceptions (find, Brazil??))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2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93AA-44F0-D006-D571-190943D0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1C40-726D-480C-1B80-64808BD2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B522-7025-04AE-80B3-B76343E0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94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08FE-D12B-7131-9B3D-ACB949EC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34A0-6BF6-CFBD-6D40-E8646069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(The Market)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B499-5A25-ABEF-F4F4-A3701CCD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map of where coffee is grown</a:t>
            </a:r>
          </a:p>
          <a:p>
            <a:r>
              <a:rPr lang="en-US" dirty="0"/>
              <a:t>Harvests and prices affected by politics, conflicts, climate, supply chains</a:t>
            </a:r>
          </a:p>
        </p:txBody>
      </p:sp>
    </p:spTree>
    <p:extLst>
      <p:ext uri="{BB962C8B-B14F-4D97-AF65-F5344CB8AC3E}">
        <p14:creationId xmlns:p14="http://schemas.microsoft.com/office/powerpoint/2010/main" val="2504204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B9C5-D8C3-844C-1918-B22E32E1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0862-2186-0D93-B9AD-8C523CA5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69E9-41D0-4B90-3E04-D71AF61B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roast</a:t>
            </a:r>
          </a:p>
        </p:txBody>
      </p:sp>
    </p:spTree>
    <p:extLst>
      <p:ext uri="{BB962C8B-B14F-4D97-AF65-F5344CB8AC3E}">
        <p14:creationId xmlns:p14="http://schemas.microsoft.com/office/powerpoint/2010/main" val="197215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grind</a:t>
            </a:r>
          </a:p>
        </p:txBody>
      </p:sp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brewing mechanisms and brewers, immersion, percolation, bypass</a:t>
            </a:r>
          </a:p>
          <a:p>
            <a:pPr lvl="1"/>
            <a:r>
              <a:rPr lang="en-US" dirty="0"/>
              <a:t>Comparison pictures of brewers</a:t>
            </a:r>
          </a:p>
          <a:p>
            <a:pPr lvl="2"/>
            <a:r>
              <a:rPr lang="en-US" dirty="0"/>
              <a:t>Techniques and tips, RDT</a:t>
            </a:r>
          </a:p>
          <a:p>
            <a:pPr lvl="2"/>
            <a:r>
              <a:rPr lang="en-US" dirty="0"/>
              <a:t>Temperature?</a:t>
            </a:r>
          </a:p>
          <a:p>
            <a:pPr lvl="2"/>
            <a:r>
              <a:rPr lang="en-US" dirty="0"/>
              <a:t>Over- and </a:t>
            </a:r>
            <a:r>
              <a:rPr lang="en-US" dirty="0" err="1"/>
              <a:t>underextraction</a:t>
            </a:r>
            <a:r>
              <a:rPr lang="en-US" dirty="0"/>
              <a:t>, acidity extracts first then bitterness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2FC0-7799-CAD4-48E1-3120D0E6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D5BC-149F-E4F4-ED9B-D1A1864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want a good cup of coffee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399D-BF4F-9120-114E-29B19D61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(pop up pictures with text one by one, pick out three in order at the end)</a:t>
            </a:r>
          </a:p>
          <a:p>
            <a:r>
              <a:rPr lang="en-US" dirty="0"/>
              <a:t>Beans</a:t>
            </a:r>
          </a:p>
          <a:p>
            <a:pPr lvl="1"/>
            <a:r>
              <a:rPr lang="en-US" dirty="0"/>
              <a:t>Process method</a:t>
            </a:r>
          </a:p>
          <a:p>
            <a:pPr lvl="1"/>
            <a:r>
              <a:rPr lang="en-US" dirty="0"/>
              <a:t>Varietal</a:t>
            </a:r>
          </a:p>
          <a:p>
            <a:pPr lvl="1"/>
            <a:r>
              <a:rPr lang="en-US" dirty="0"/>
              <a:t>Farm elevation</a:t>
            </a:r>
          </a:p>
          <a:p>
            <a:r>
              <a:rPr lang="en-US" dirty="0"/>
              <a:t>Roast level</a:t>
            </a:r>
          </a:p>
          <a:p>
            <a:r>
              <a:rPr lang="en-US" dirty="0"/>
              <a:t>Roast style / profile</a:t>
            </a:r>
          </a:p>
          <a:p>
            <a:r>
              <a:rPr lang="en-US" dirty="0"/>
              <a:t>Grinder</a:t>
            </a:r>
          </a:p>
          <a:p>
            <a:pPr lvl="1"/>
            <a:r>
              <a:rPr lang="en-US" dirty="0"/>
              <a:t>Burr types</a:t>
            </a:r>
          </a:p>
          <a:p>
            <a:r>
              <a:rPr lang="en-US" dirty="0"/>
              <a:t>Water</a:t>
            </a:r>
          </a:p>
          <a:p>
            <a:pPr lvl="1"/>
            <a:r>
              <a:rPr lang="en-US" dirty="0"/>
              <a:t>Water minerals</a:t>
            </a:r>
          </a:p>
          <a:p>
            <a:r>
              <a:rPr lang="en-US" dirty="0"/>
              <a:t>Filter type</a:t>
            </a:r>
          </a:p>
          <a:p>
            <a:pPr lvl="1"/>
            <a:r>
              <a:rPr lang="en-US" dirty="0"/>
              <a:t>Filter paper (if paper)</a:t>
            </a:r>
          </a:p>
          <a:p>
            <a:r>
              <a:rPr lang="en-US" dirty="0"/>
              <a:t>Pouring technique</a:t>
            </a:r>
          </a:p>
          <a:p>
            <a:pPr lvl="1"/>
            <a:r>
              <a:rPr lang="en-US" dirty="0"/>
              <a:t>Amount of agitation</a:t>
            </a:r>
          </a:p>
          <a:p>
            <a:r>
              <a:rPr lang="en-US" dirty="0"/>
              <a:t>Number of pours</a:t>
            </a:r>
          </a:p>
          <a:p>
            <a:r>
              <a:rPr lang="en-US" dirty="0"/>
              <a:t>Brewer</a:t>
            </a:r>
          </a:p>
          <a:p>
            <a:r>
              <a:rPr lang="en-US" dirty="0"/>
              <a:t>Brewing vessel</a:t>
            </a:r>
          </a:p>
          <a:p>
            <a:pPr lvl="1"/>
            <a:r>
              <a:rPr lang="en-US" dirty="0"/>
              <a:t>Material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Dose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Brewing temperature</a:t>
            </a:r>
          </a:p>
          <a:p>
            <a:r>
              <a:rPr lang="en-US" dirty="0"/>
              <a:t>Drinking temperature</a:t>
            </a:r>
          </a:p>
          <a:p>
            <a:r>
              <a:rPr lang="en-US" dirty="0"/>
              <a:t>Cup form (drinking)</a:t>
            </a:r>
          </a:p>
        </p:txBody>
      </p:sp>
    </p:spTree>
    <p:extLst>
      <p:ext uri="{BB962C8B-B14F-4D97-AF65-F5344CB8AC3E}">
        <p14:creationId xmlns:p14="http://schemas.microsoft.com/office/powerpoint/2010/main" val="321504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ADB6-1019-929E-5619-36B6632B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E8DA225-6D82-01A4-0F3C-5EC0D964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351283" y="327280"/>
            <a:ext cx="3489434" cy="62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2102-65FD-7840-C077-E1DC897810B9}"/>
              </a:ext>
            </a:extLst>
          </p:cNvPr>
          <p:cNvSpPr txBox="1"/>
          <p:nvPr/>
        </p:nvSpPr>
        <p:spPr>
          <a:xfrm>
            <a:off x="0" y="6473826"/>
            <a:ext cx="268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180150052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7236-BFDB-94D8-5805-C652FD2E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06F-91A8-9AE5-09D0-E2855DB3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Method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3E0E94B-21AD-149A-B664-83F6C631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52" y="1187450"/>
            <a:ext cx="7455096" cy="49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3184-5825-4A12-E01C-00A95CE267D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260723533"/>
      </p:ext>
    </p:extLst>
  </p:cSld>
  <p:clrMapOvr>
    <a:masterClrMapping/>
  </p:clrMapOvr>
  <p:transition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99AB-5892-8368-82EF-1049788D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E638-4A1B-07A4-F0BA-C3235333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1144449-0A53-EADE-6A32-612DB16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1145" y="1372757"/>
            <a:ext cx="8849710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5803E-5420-64DD-AF40-0D453EFB918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3963226084"/>
      </p:ext>
    </p:extLst>
  </p:cSld>
  <p:clrMapOvr>
    <a:masterClrMapping/>
  </p:clrMapOvr>
  <p:transition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17F3-32C5-E037-8FD5-9FC986D7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14FB-A310-99EC-4045-53B13895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C2AC90D-0012-6D3C-EE12-07A6814F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76669" y="1372757"/>
            <a:ext cx="8038661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2B0E4-AA4A-F0EA-F1DF-76CABCBD0719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kofficoffee.com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/collections/single-origins</a:t>
            </a:r>
          </a:p>
        </p:txBody>
      </p:sp>
    </p:spTree>
    <p:extLst>
      <p:ext uri="{BB962C8B-B14F-4D97-AF65-F5344CB8AC3E}">
        <p14:creationId xmlns:p14="http://schemas.microsoft.com/office/powerpoint/2010/main" val="4222845941"/>
      </p:ext>
    </p:extLst>
  </p:cSld>
  <p:clrMapOvr>
    <a:masterClrMapping/>
  </p:clrMapOvr>
  <p:transition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38D9-FF02-F882-963F-B2A851F3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dirty="0"/>
              <a:t>Example brew recipe</a:t>
            </a:r>
            <a:br>
              <a:rPr lang="en-US" dirty="0"/>
            </a:br>
            <a:r>
              <a:rPr lang="en-US" dirty="0"/>
              <a:t>on screen 500ml? 1L?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Is the coffee good, and is it “good” coffee? (does it have information about the country, region, farm, varietal, process, harvest period </a:t>
            </a:r>
            <a:r>
              <a:rPr lang="en-US" sz="3800" dirty="0" err="1"/>
              <a:t>etc</a:t>
            </a:r>
            <a:r>
              <a:rPr lang="en-US" sz="3800" dirty="0"/>
              <a:t>?)</a:t>
            </a:r>
          </a:p>
          <a:p>
            <a:pPr lvl="1"/>
            <a:r>
              <a:rPr lang="en-US" sz="3800" dirty="0"/>
              <a:t> Top 3 things to focus on</a:t>
            </a:r>
          </a:p>
          <a:p>
            <a:pPr lvl="4"/>
            <a:r>
              <a:rPr lang="en-US" sz="3800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688434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4C7B1-3213-8455-E693-256E1AFB6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8" b="30804"/>
          <a:stretch>
            <a:fillRect/>
          </a:stretch>
        </p:blipFill>
        <p:spPr>
          <a:xfrm>
            <a:off x="0" y="1603332"/>
            <a:ext cx="12195148" cy="27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4051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46730-9179-2722-8006-8DF3ED78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1409E8-55D2-60F4-068E-081CE63F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8" b="1973"/>
          <a:stretch>
            <a:fillRect/>
          </a:stretch>
        </p:blipFill>
        <p:spPr>
          <a:xfrm>
            <a:off x="0" y="1603332"/>
            <a:ext cx="12195148" cy="39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1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21754</TotalTime>
  <Words>816</Words>
  <Application>Microsoft Macintosh PowerPoint</Application>
  <PresentationFormat>Widescreen</PresentationFormat>
  <Paragraphs>157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PowerPoint Presentation</vt:lpstr>
      <vt:lpstr>PowerPoint Presentation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Notes</vt:lpstr>
      <vt:lpstr>Commodity vs Specialty Coffee</vt:lpstr>
      <vt:lpstr>Arabica vs Robusta</vt:lpstr>
      <vt:lpstr>Caffeine</vt:lpstr>
      <vt:lpstr>Instant Coffee?</vt:lpstr>
      <vt:lpstr>Coffee vs Wine</vt:lpstr>
      <vt:lpstr>Farming – Planting, Harvesting</vt:lpstr>
      <vt:lpstr>Processing</vt:lpstr>
      <vt:lpstr>(The Market)</vt:lpstr>
      <vt:lpstr>Roasting</vt:lpstr>
      <vt:lpstr>Grinding</vt:lpstr>
      <vt:lpstr>Brewing</vt:lpstr>
      <vt:lpstr>I just want a good cup of coffee - Variables</vt:lpstr>
      <vt:lpstr>Beans</vt:lpstr>
      <vt:lpstr>Processing Method</vt:lpstr>
      <vt:lpstr>Varietal</vt:lpstr>
      <vt:lpstr>Altitude</vt:lpstr>
      <vt:lpstr>Demo Time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132</cp:revision>
  <dcterms:created xsi:type="dcterms:W3CDTF">2024-05-13T14:10:36Z</dcterms:created>
  <dcterms:modified xsi:type="dcterms:W3CDTF">2026-01-29T20:07:28Z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